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51" r:id="rId3"/>
    <p:sldId id="328" r:id="rId4"/>
    <p:sldId id="289" r:id="rId5"/>
    <p:sldId id="291" r:id="rId6"/>
    <p:sldId id="292" r:id="rId7"/>
    <p:sldId id="294" r:id="rId8"/>
    <p:sldId id="295" r:id="rId9"/>
    <p:sldId id="296" r:id="rId10"/>
    <p:sldId id="297" r:id="rId11"/>
    <p:sldId id="298" r:id="rId12"/>
    <p:sldId id="293" r:id="rId13"/>
    <p:sldId id="301" r:id="rId14"/>
    <p:sldId id="300" r:id="rId15"/>
    <p:sldId id="302" r:id="rId16"/>
    <p:sldId id="303" r:id="rId17"/>
    <p:sldId id="304" r:id="rId18"/>
    <p:sldId id="545" r:id="rId19"/>
    <p:sldId id="306" r:id="rId20"/>
    <p:sldId id="307" r:id="rId21"/>
    <p:sldId id="308" r:id="rId22"/>
    <p:sldId id="310" r:id="rId23"/>
    <p:sldId id="311" r:id="rId24"/>
    <p:sldId id="314" r:id="rId25"/>
    <p:sldId id="312" r:id="rId26"/>
    <p:sldId id="550" r:id="rId27"/>
    <p:sldId id="316" r:id="rId28"/>
    <p:sldId id="317" r:id="rId29"/>
    <p:sldId id="315" r:id="rId30"/>
    <p:sldId id="318" r:id="rId31"/>
    <p:sldId id="319" r:id="rId32"/>
    <p:sldId id="320" r:id="rId33"/>
    <p:sldId id="321" r:id="rId34"/>
    <p:sldId id="322" r:id="rId35"/>
    <p:sldId id="32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4662-C834-8C4F-803E-6F1EE8A8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8" y="2351781"/>
            <a:ext cx="4777463" cy="3583097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09C4-C88E-B849-AE67-68C271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in-pile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6A25-BCDC-B94A-B277-936D53D7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572837" cy="43030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initial gas concentration is 0</a:t>
            </a:r>
            <a:endParaRPr lang="en-US" baseline="30000" dirty="0"/>
          </a:p>
          <a:p>
            <a:r>
              <a:rPr lang="en-US" dirty="0"/>
              <a:t>Gas is produced due to fission, where y is the chain yield (y = 0.3017 for Xe and Kr) and the fission 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Gas can also decay, where </a:t>
            </a:r>
            <a:r>
              <a:rPr lang="en-US" dirty="0" err="1"/>
              <a:t>λ</a:t>
            </a:r>
            <a:r>
              <a:rPr lang="en-US" dirty="0"/>
              <a:t> is the decay constant</a:t>
            </a:r>
          </a:p>
          <a:p>
            <a:pPr lvl="1"/>
            <a:r>
              <a:rPr lang="en-US" dirty="0"/>
              <a:t>If we only consider stable stable products, </a:t>
            </a:r>
            <a:r>
              <a:rPr lang="en-US" dirty="0" err="1"/>
              <a:t>λ</a:t>
            </a:r>
            <a:r>
              <a:rPr lang="en-US" dirty="0"/>
              <a:t> = 0</a:t>
            </a:r>
          </a:p>
          <a:p>
            <a:r>
              <a:rPr lang="en-US" dirty="0"/>
              <a:t>For in pile release, the fraction is equal to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solving with with a Laplace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total gas production is         gas atoms/cm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922-C38D-1647-AB9C-0F2202E3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4386B-6569-C24B-AE41-999609ADDACB}"/>
              </a:ext>
            </a:extLst>
          </p:cNvPr>
          <p:cNvGrpSpPr/>
          <p:nvPr/>
        </p:nvGrpSpPr>
        <p:grpSpPr>
          <a:xfrm>
            <a:off x="7977435" y="2680447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1F00A7-239C-ED4C-ACFE-5B4D2F438358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1CA77C-D771-1741-85F8-51775EC6C64C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3FE3A0D-D431-1345-AF72-CFEBA96AC3ED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BA19B6-74D4-5846-AF75-0994A30FE03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326D4-0CD0-524B-AE31-BB405C81635C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664D1A-15F7-3B46-80BB-4376CC17DE2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9D5BC9-B3BD-394F-96CC-0DC540220D02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47DA2E-3ACF-964E-B3D7-7DFFA151EB60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9A71CC-8972-7546-BF39-BFE76B641B1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AE65C1-2509-A04D-B7F5-F42ECB58C4AC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EFAC6-412F-814C-AB30-A03D89086D22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51C58D-7162-2E49-9172-10C915C70456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EB44B4-609E-D644-AE43-22722A28A906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8521FA-6C5A-2346-8EE6-DB44D60AA3DA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FCBAD04-6875-C64B-B940-876F036EC05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162DA-0FC4-5043-BCA0-89F0B96225D5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6CE2B2-9249-E14D-A413-17F9E2289EE1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CBCEC-3B9F-8249-B308-119FBE6D10BD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BB9067-8AE6-8744-84D8-5EFEB26FB30F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6A614-5070-BB49-9913-75B8A2003EA9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C0AA2D-6F68-EE40-B286-87F39E33EE9B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AD83C-1DF8-DD45-9ED3-95E0BDB7140E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92A325-D4D3-CA48-8B29-2925D10BFD95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65CA4-792A-FE48-BF37-1EC3B184605E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7BB8518-AFF7-7B40-850E-F7735E66A30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1CB47BE-FD19-E347-8CA8-29567516C6F6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489B22-EA67-C046-A29C-C1C805D777EC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222AF2-6659-1146-854E-115FD45FC18B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BC6D8-9A39-EE4B-9B87-B36CBD5A428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A167CE-BBD5-4B47-A1A9-7FBA4B1BEAB6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C2EB8-FDF0-354B-9E9E-587B0ED56B6C}"/>
              </a:ext>
            </a:extLst>
          </p:cNvPr>
          <p:cNvSpPr txBox="1"/>
          <p:nvPr/>
        </p:nvSpPr>
        <p:spPr>
          <a:xfrm>
            <a:off x="8258393" y="5140433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42757B46-EB76-2F4D-B40D-4EEF99F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11" y="1902782"/>
            <a:ext cx="3416300" cy="5588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68B23A20-D46C-0B4F-9DB0-615A1E6F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7" y="2851835"/>
            <a:ext cx="1752600" cy="2921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80D0193E-445C-814D-89CD-4411A0D8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66" y="3934755"/>
            <a:ext cx="1589522" cy="5152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A15E6E-68C9-6741-8467-D0A74624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84" y="4783352"/>
            <a:ext cx="3095065" cy="914893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1399FAC1-7552-3645-8B7F-08AFA1E0D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3" y="5698245"/>
            <a:ext cx="38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24C1-4F45-FD48-A9B7-6F6D948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D1020-178C-4B43-861B-B2D7A1904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a diffusion coefficient for Xe of D = 8e-15 cm</a:t>
                </a:r>
                <a:r>
                  <a:rPr lang="en-US" baseline="30000" dirty="0"/>
                  <a:t>2</a:t>
                </a:r>
                <a:r>
                  <a:rPr lang="en-US" dirty="0"/>
                  <a:t>/s, what fraction of the fission gas trapped in an in-pile fuel pellet has escaped after one hour? It has an average grain size of 10 microns.</a:t>
                </a:r>
              </a:p>
              <a:p>
                <a:pPr lvl="1"/>
                <a:r>
                  <a:rPr lang="en-US" dirty="0"/>
                  <a:t>D = 8e-15 cm</a:t>
                </a:r>
                <a:r>
                  <a:rPr lang="en-US" baseline="30000" dirty="0"/>
                  <a:t>2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a = 10e-4 cm</a:t>
                </a:r>
              </a:p>
              <a:p>
                <a:pPr lvl="1"/>
                <a:r>
                  <a:rPr lang="en-US" dirty="0"/>
                  <a:t>We have a short time (t=3600 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), so we can use: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 = 4*sqrt(8e-15*3600/(pi*(10e-4)^2)) – 3/2*8e-15*3600/(10e-4)^2 = 0.0121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D1020-178C-4B43-861B-B2D7A1904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1911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5AA-330C-2742-978D-AE15B26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693EAC2-4BF5-DF44-A7A5-AA40AAB17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6" y="4502913"/>
            <a:ext cx="1955800" cy="55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6118B-2270-43F5-C1C0-62265A0E79F2}"/>
                  </a:ext>
                </a:extLst>
              </p:cNvPr>
              <p:cNvSpPr txBox="1"/>
              <p:nvPr/>
            </p:nvSpPr>
            <p:spPr>
              <a:xfrm>
                <a:off x="7500970" y="3289852"/>
                <a:ext cx="773610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𝐷𝑡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6118B-2270-43F5-C1C0-62265A0E7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70" y="3289852"/>
                <a:ext cx="773610" cy="518540"/>
              </a:xfrm>
              <a:prstGeom prst="rect">
                <a:avLst/>
              </a:prstGeom>
              <a:blipFill>
                <a:blip r:embed="rId4"/>
                <a:stretch>
                  <a:fillRect l="-3226" t="-2439" r="-645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3C1F-10A5-5B4E-A3FD-FF5CBE4A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time progresses, both the fraction released and the produced gas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C283-D6FD-3046-9CE5-84D45EE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247D8-3CFD-8C62-1515-A994A673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69" y="1968501"/>
            <a:ext cx="5755861" cy="43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7CE3-0A49-CF4C-B355-864DC82D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8CCB-060C-7442-A2C6-CB2E25D6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19952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a typeface="ＭＳ Ｐゴシック"/>
                <a:cs typeface="ＭＳ Ｐゴシック"/>
              </a:rPr>
              <a:t>The Booth model ONLY considers stage one of fission gas release</a:t>
            </a:r>
          </a:p>
          <a:p>
            <a:r>
              <a:rPr lang="en-US" dirty="0"/>
              <a:t>Two stage Forsberg-</a:t>
            </a:r>
            <a:r>
              <a:rPr lang="en-US" dirty="0" err="1"/>
              <a:t>Massih</a:t>
            </a:r>
            <a:r>
              <a:rPr lang="en-US" dirty="0"/>
              <a:t> mechanistic model</a:t>
            </a:r>
          </a:p>
          <a:p>
            <a:pPr lvl="1"/>
            <a:r>
              <a:rPr lang="en-US" dirty="0"/>
              <a:t>Considers intragranular diffusion diffusion to grain boundaries (stage 1)</a:t>
            </a:r>
          </a:p>
          <a:p>
            <a:pPr lvl="1"/>
            <a:r>
              <a:rPr lang="en-US" dirty="0"/>
              <a:t>Also, grain boundary gas accumulation, resolution back into grain, saturation (stage 2)</a:t>
            </a:r>
          </a:p>
          <a:p>
            <a:pPr lvl="1"/>
            <a:r>
              <a:rPr lang="en-US" dirty="0"/>
              <a:t>Assumes that once the bubbles on the grain face are interconnected, it is released (no stage 3)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C7DB-12A6-7C41-95F5-CA2175DF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6D44-A615-B046-9766-557EEC19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29" y="3965349"/>
            <a:ext cx="3732068" cy="26681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56425B3-DE14-224B-98D8-1C83B1A7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896334"/>
            <a:ext cx="3664524" cy="2069015"/>
          </a:xfrm>
          <a:prstGeom prst="rect">
            <a:avLst/>
          </a:prstGeom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213DC88F-A308-4545-8EA0-729127F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75131" y="2073323"/>
            <a:ext cx="199091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039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E20-6ADC-574E-B7F8-50EF25E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65CD-C7B1-8B4E-B78C-FF6CD38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824752"/>
          </a:xfrm>
        </p:spPr>
        <p:txBody>
          <a:bodyPr/>
          <a:lstStyle/>
          <a:p>
            <a:r>
              <a:rPr lang="en-US" dirty="0"/>
              <a:t>2-stage F-M model over-predicts gas release because it neglects grain boundary bubble percolation (Stage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39F2-CE96-394A-86B4-DD78AE4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CB08-A9F3-B041-8753-5D31C880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5"/>
          <a:stretch/>
        </p:blipFill>
        <p:spPr>
          <a:xfrm>
            <a:off x="7492703" y="2599952"/>
            <a:ext cx="4484144" cy="385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BFB50-5A92-B247-AF07-BB23903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40" y="3057588"/>
            <a:ext cx="4224833" cy="308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EDAF4-CF64-1D4C-90B1-502F5D76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3" y="3633831"/>
            <a:ext cx="2608622" cy="1729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E7F17-B74E-DA4C-9C59-AD9B0A73ACAE}"/>
              </a:ext>
            </a:extLst>
          </p:cNvPr>
          <p:cNvSpPr/>
          <p:nvPr/>
        </p:nvSpPr>
        <p:spPr>
          <a:xfrm>
            <a:off x="3202640" y="63725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Millett, Tonks, and </a:t>
            </a:r>
            <a:r>
              <a:rPr lang="en-US" sz="1400" dirty="0" err="1"/>
              <a:t>Biner</a:t>
            </a:r>
            <a:r>
              <a:rPr lang="en-US" sz="1400" dirty="0"/>
              <a:t>. JNM, 424.1 (2012): 176-182.</a:t>
            </a:r>
          </a:p>
        </p:txBody>
      </p:sp>
    </p:spTree>
    <p:extLst>
      <p:ext uri="{BB962C8B-B14F-4D97-AF65-F5344CB8AC3E}">
        <p14:creationId xmlns:p14="http://schemas.microsoft.com/office/powerpoint/2010/main" val="78777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DB37-4927-E145-8DC5-C5510B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30F1-F66A-3947-84CD-EF59C3E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diffusivity of the fission gas depends on temperature and on irradiation</a:t>
            </a:r>
          </a:p>
          <a:p>
            <a:r>
              <a:rPr lang="en-US" dirty="0"/>
              <a:t>Experimental data shows three different regimes for the diffusivity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A50F3-08EF-F245-98F6-767AB800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376-4CF2-484A-9699-196DBCAE8B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3" y="3127330"/>
            <a:ext cx="3198471" cy="36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0B52A13-9891-634C-AB00-052FB837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0" y="4275161"/>
            <a:ext cx="34671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0141-C2E7-774E-A73F-6B98D8B008EA}"/>
              </a:ext>
            </a:extLst>
          </p:cNvPr>
          <p:cNvSpPr/>
          <p:nvPr/>
        </p:nvSpPr>
        <p:spPr>
          <a:xfrm>
            <a:off x="4681970" y="3713835"/>
            <a:ext cx="2850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D = D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3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cm</a:t>
            </a:r>
            <a:r>
              <a:rPr lang="en-US" sz="2000" baseline="30000" dirty="0"/>
              <a:t>2</a:t>
            </a:r>
            <a:r>
              <a:rPr lang="en-US" sz="2000" dirty="0"/>
              <a:t>/s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F3AD4-C7CA-DF4D-ABA5-63F16AC1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20" y="3334817"/>
            <a:ext cx="3721796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44BE-2358-3F4C-A01A-CF08CBC3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A0F-5064-494D-85C4-D2AB71B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effective fission gas diffusivity is slower due to trapping by intragranular bubbles</a:t>
            </a:r>
          </a:p>
          <a:p>
            <a:r>
              <a:rPr lang="en-US" dirty="0"/>
              <a:t>As the gas atoms diffuse towards the grain boundary, some are trapped by the small intragranular bubbles</a:t>
            </a:r>
          </a:p>
          <a:p>
            <a:r>
              <a:rPr lang="en-US" dirty="0"/>
              <a:t>Some are later knocked out by energized particles (called resolution)</a:t>
            </a:r>
          </a:p>
          <a:p>
            <a:r>
              <a:rPr lang="en-US" dirty="0"/>
              <a:t>The effective diffusion constant depends on the trapping rate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and the resolution rate </a:t>
            </a:r>
            <a:r>
              <a:rPr lang="en-US" dirty="0" err="1"/>
              <a:t>r</a:t>
            </a:r>
            <a:r>
              <a:rPr lang="en-US" baseline="-25000" dirty="0" err="1"/>
              <a:t>r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AAC7-A8A0-E043-ACC6-0988C24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DA1C23-3A42-FE49-8B0C-D9D81D6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0" y="5243066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Swelling/Dimensional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4ABE2-3140-05EC-F6BD-1D0E4BDB57DF}"/>
              </a:ext>
            </a:extLst>
          </p:cNvPr>
          <p:cNvSpPr txBox="1"/>
          <p:nvPr/>
        </p:nvSpPr>
        <p:spPr>
          <a:xfrm>
            <a:off x="609600" y="1984634"/>
            <a:ext cx="57605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Thermal expansion: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increasing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Densification: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Decrease in volume, increase in density, caused by shrinking of porosity left after sintering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Swelling: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fission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Irradiation Creep: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 in shape, constant density, occurs with applied stress less than </a:t>
            </a:r>
            <a:r>
              <a:rPr lang="en-US" sz="2000" dirty="0" err="1"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383E-08A8-C168-30AC-6B55C69C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409" y="1862308"/>
            <a:ext cx="5760591" cy="37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1A8F-9E1E-17C8-D78E-36FB8C07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6B43-CE0E-742C-F2EE-13D5196DF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Gone to TMS next week</a:t>
            </a:r>
          </a:p>
          <a:p>
            <a:r>
              <a:rPr lang="en-US" dirty="0"/>
              <a:t>Lectures will be recorded and posted on Panopto</a:t>
            </a:r>
          </a:p>
          <a:p>
            <a:r>
              <a:rPr lang="en-US" dirty="0"/>
              <a:t>This means no office hours next week either</a:t>
            </a:r>
          </a:p>
          <a:p>
            <a:r>
              <a:rPr lang="en-US" dirty="0"/>
              <a:t>Reach out on slack for questions! </a:t>
            </a:r>
          </a:p>
          <a:p>
            <a:r>
              <a:rPr lang="en-US" dirty="0"/>
              <a:t>Can maybe squeeze in a zoom call or two if it is really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BFFEB-BD07-9BF8-5C1B-CA43C34E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99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50429" cy="3764056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39" y="5708651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2000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n-US" sz="2000" dirty="0">
                <a:latin typeface="Symbol" pitchFamily="2" charset="2"/>
              </a:rPr>
              <a:t>b</a:t>
            </a:r>
            <a:r>
              <a:rPr lang="en-US" sz="2000" dirty="0"/>
              <a:t> – Burnup (in FIMA)</a:t>
            </a:r>
          </a:p>
          <a:p>
            <a:pPr lvl="1"/>
            <a:r>
              <a:rPr lang="en-US" sz="2000" dirty="0" err="1"/>
              <a:t>ρ</a:t>
            </a:r>
            <a:r>
              <a:rPr lang="en-US" sz="2000" dirty="0"/>
              <a:t> – Initial UO</a:t>
            </a:r>
            <a:r>
              <a:rPr lang="en-US" sz="2000" baseline="-25000" dirty="0"/>
              <a:t>2</a:t>
            </a:r>
            <a:r>
              <a:rPr lang="en-US" sz="2000" dirty="0"/>
              <a:t> density (g/cm</a:t>
            </a:r>
            <a:r>
              <a:rPr lang="en-US" sz="2000" baseline="30000" dirty="0"/>
              <a:t>3</a:t>
            </a:r>
            <a:r>
              <a:rPr lang="en-US" sz="2000" dirty="0"/>
              <a:t>)</a:t>
            </a:r>
          </a:p>
          <a:p>
            <a:r>
              <a:rPr lang="en-US" sz="2000" dirty="0"/>
              <a:t>Includes contributions from soluble oxides, insoluble oxides, and metallic precipitates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856" y="4603343"/>
            <a:ext cx="22225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E774F-F0BA-0BEA-744E-56C49424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08" y="2215527"/>
            <a:ext cx="5042821" cy="37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659085"/>
          </a:xfrm>
        </p:spPr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8739"/>
            <a:ext cx="6239435" cy="4287426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rate,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Empirical relationships dependent upon burnup and temperature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 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62" y="6026059"/>
            <a:ext cx="60706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E1327-C267-F769-E502-F663B2F3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94" y="1559199"/>
            <a:ext cx="3513484" cy="2635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77EFC-6797-E2CA-D88D-2E3E4A54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94" y="4194312"/>
            <a:ext cx="3513484" cy="26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2EED7-B3E8-31B9-C050-9BA197912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03" y="2304497"/>
            <a:ext cx="4714461" cy="3535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A0061-5926-7A01-BF7F-1428FEED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37" y="2309743"/>
            <a:ext cx="4381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T(fuel)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7459-1E23-5C44-DDA1-1A82E595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47D3-B3AB-3DB8-6DCE-1D7AFCC8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979FA-E247-AE49-52BB-6698EE1F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68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 (power law creep)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Five families of fission products, which change the fuel behavior</a:t>
            </a:r>
          </a:p>
          <a:p>
            <a:pPr lvl="1"/>
            <a:r>
              <a:rPr lang="en-US" sz="2200" dirty="0"/>
              <a:t>soluble oxides, insoluble oxides, noble metals, volatiles, noble gases</a:t>
            </a:r>
          </a:p>
          <a:p>
            <a:r>
              <a:rPr lang="en-US" sz="2200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Gas transport through interconnected bubbles to free surfaces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10972800" cy="42973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typically has little effect on diffusional creep (but can increase defect concentrations)</a:t>
            </a:r>
          </a:p>
          <a:p>
            <a:r>
              <a:rPr lang="en-US" dirty="0"/>
              <a:t>Primary impact is accelerating dislocation creep in cubic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825" y="313676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sz="2000" dirty="0"/>
              <a:t>Like other materials, the fuel also undergoes creep</a:t>
            </a:r>
          </a:p>
          <a:p>
            <a:r>
              <a:rPr lang="en-US" sz="2000" dirty="0"/>
              <a:t>The fuel creep (In UO2) is a combination of diffusion creep and irradiation creep</a:t>
            </a:r>
          </a:p>
          <a:p>
            <a:r>
              <a:rPr lang="en-US" sz="2000" dirty="0"/>
              <a:t>It is expected that fuel creep plays a major role in dimensional change in metallic fuels, largely via N-H and Coble creep, but still unproven experimentally and no good creep models exist for metallic fuels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Many materials models for fuel are empirical and correlated to burnup</a:t>
            </a:r>
          </a:p>
          <a:p>
            <a:r>
              <a:rPr lang="en-US" sz="2000" dirty="0"/>
              <a:t>Fuel pellets change shape due to </a:t>
            </a:r>
          </a:p>
          <a:p>
            <a:pPr lvl="1"/>
            <a:r>
              <a:rPr lang="en-US" sz="2000" dirty="0"/>
              <a:t>Thermal expansion (increase in volume)</a:t>
            </a:r>
          </a:p>
          <a:p>
            <a:pPr lvl="1"/>
            <a:r>
              <a:rPr lang="en-US" sz="2000" dirty="0"/>
              <a:t>Densification (decrease in volume)</a:t>
            </a:r>
          </a:p>
          <a:p>
            <a:pPr lvl="1"/>
            <a:r>
              <a:rPr lang="en-US" sz="2000" dirty="0"/>
              <a:t>Swelling (increase in volume)</a:t>
            </a:r>
          </a:p>
          <a:p>
            <a:pPr lvl="1"/>
            <a:r>
              <a:rPr lang="en-US" sz="2000" dirty="0"/>
              <a:t>Creep (volume stays the same)</a:t>
            </a:r>
          </a:p>
          <a:p>
            <a:r>
              <a:rPr lang="en-US" sz="2000" dirty="0"/>
              <a:t>Fracture also decreases the gap, as fractures pieces shift outward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sz="2100" dirty="0"/>
              <a:t>Fuel is irradiated at low temperature; Fuel is then placed into a furnace and heated; 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sz="2100" dirty="0"/>
              <a:t>Gas release is measured during reactor operation; It is much more difficult than post-irradiation annealing; Total amount released is measured by puncturing cladding after irradiation; 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ideally,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15868</TotalTime>
  <Words>2298</Words>
  <Application>Microsoft Macintosh PowerPoint</Application>
  <PresentationFormat>Widescreen</PresentationFormat>
  <Paragraphs>306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ＭＳ Ｐゴシック</vt:lpstr>
      <vt:lpstr>Arial</vt:lpstr>
      <vt:lpstr>Arial Narrow</vt:lpstr>
      <vt:lpstr>Calibri</vt:lpstr>
      <vt:lpstr>Cambria Math</vt:lpstr>
      <vt:lpstr>Symbol</vt:lpstr>
      <vt:lpstr>Times New Roman</vt:lpstr>
      <vt:lpstr>NCStateU-horizontal-left-logo</vt:lpstr>
      <vt:lpstr>Nuclear Fuel Performance</vt:lpstr>
      <vt:lpstr>Housekeeping</vt:lpstr>
      <vt:lpstr>Last time</vt:lpstr>
      <vt:lpstr>Fission Gas Release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  <vt:lpstr>Modeling in-pile release</vt:lpstr>
      <vt:lpstr>Example</vt:lpstr>
      <vt:lpstr>As time progresses, both the fraction released and the produced gas increase</vt:lpstr>
      <vt:lpstr>Forsberg-Massih model</vt:lpstr>
      <vt:lpstr>Forsberg-Massih model</vt:lpstr>
      <vt:lpstr>Gas diffusion</vt:lpstr>
      <vt:lpstr>Gas diffusion</vt:lpstr>
      <vt:lpstr>Fuel Swelling/Dimensional Change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The overall swelling behavior depends on temperature</vt:lpstr>
      <vt:lpstr>Total change in volume</vt:lpstr>
      <vt:lpstr>Example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Fracture</vt:lpstr>
      <vt:lpstr>Fracture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Beeler</cp:lastModifiedBy>
  <cp:revision>99</cp:revision>
  <dcterms:created xsi:type="dcterms:W3CDTF">2020-02-19T20:03:05Z</dcterms:created>
  <dcterms:modified xsi:type="dcterms:W3CDTF">2025-03-20T17:30:25Z</dcterms:modified>
</cp:coreProperties>
</file>